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Halant"/>
      <p:bold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Inter-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a4c8e3b82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2a4c8e3b82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6179ae93b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6179ae93bf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2b28340b15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g32b28340b15_0_1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67ea63937d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67ea63937d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66f756d310_0_2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66f756d310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67ea63937d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g367ea63937d_0_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681b52a908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g3681b52a908_0_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367c64265dc_0_4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g367c64265dc_0_4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13.png"/><Relationship Id="rId5"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0.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p:nvPr/>
        </p:nvSpPr>
        <p:spPr>
          <a:xfrm>
            <a:off x="6315599" y="-3488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5" name="Google Shape;65;p13"/>
          <p:cNvSpPr txBox="1"/>
          <p:nvPr/>
        </p:nvSpPr>
        <p:spPr>
          <a:xfrm>
            <a:off x="2411126" y="3609029"/>
            <a:ext cx="6312600" cy="384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lang="en" sz="2500">
                <a:solidFill>
                  <a:srgbClr val="231F20"/>
                </a:solidFill>
                <a:latin typeface="Inter"/>
                <a:ea typeface="Inter"/>
                <a:cs typeface="Inter"/>
                <a:sym typeface="Inter"/>
              </a:rPr>
              <a:t>Unit 3: Seeds of Civilization</a:t>
            </a:r>
            <a:endParaRPr sz="300"/>
          </a:p>
        </p:txBody>
      </p:sp>
      <p:sp>
        <p:nvSpPr>
          <p:cNvPr id="66" name="Google Shape;66;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7" name="Google Shape;67;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8" name="Google Shape;68;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69" name="Google Shape;69;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70" name="Google Shape;70;p13"/>
          <p:cNvSpPr txBox="1"/>
          <p:nvPr/>
        </p:nvSpPr>
        <p:spPr>
          <a:xfrm>
            <a:off x="2533900" y="530413"/>
            <a:ext cx="6502200" cy="30786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5000">
                <a:solidFill>
                  <a:srgbClr val="231F20"/>
                </a:solidFill>
                <a:latin typeface="Halant"/>
                <a:ea typeface="Halant"/>
                <a:cs typeface="Halant"/>
                <a:sym typeface="Halant"/>
              </a:rPr>
              <a:t>COMPARING BELIEFS IN MESOPOTAMIA &amp; EGYPT</a:t>
            </a:r>
            <a:endParaRPr sz="5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nvSpPr>
        <p:spPr>
          <a:xfrm>
            <a:off x="2286000" y="1647975"/>
            <a:ext cx="6374400" cy="25860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400">
                <a:solidFill>
                  <a:schemeClr val="dk1"/>
                </a:solidFill>
                <a:latin typeface="Inter"/>
                <a:ea typeface="Inter"/>
                <a:cs typeface="Inter"/>
                <a:sym typeface="Inter"/>
              </a:rPr>
              <a:t>Causation - </a:t>
            </a:r>
            <a:r>
              <a:rPr lang="en" sz="24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2400">
              <a:solidFill>
                <a:schemeClr val="dk1"/>
              </a:solidFill>
              <a:latin typeface="Inter"/>
              <a:ea typeface="Inter"/>
              <a:cs typeface="Inter"/>
              <a:sym typeface="Inter"/>
            </a:endParaRPr>
          </a:p>
        </p:txBody>
      </p:sp>
      <p:sp>
        <p:nvSpPr>
          <p:cNvPr id="76" name="Google Shape;76;p14"/>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7" name="Google Shape;77;p14"/>
          <p:cNvGrpSpPr/>
          <p:nvPr/>
        </p:nvGrpSpPr>
        <p:grpSpPr>
          <a:xfrm>
            <a:off x="-127008" y="4615004"/>
            <a:ext cx="9398022" cy="468724"/>
            <a:chOff x="204" y="0"/>
            <a:chExt cx="25061391" cy="1249931"/>
          </a:xfrm>
        </p:grpSpPr>
        <p:grpSp>
          <p:nvGrpSpPr>
            <p:cNvPr id="78" name="Google Shape;78;p14"/>
            <p:cNvGrpSpPr/>
            <p:nvPr/>
          </p:nvGrpSpPr>
          <p:grpSpPr>
            <a:xfrm rot="5400000">
              <a:off x="12002369" y="-11663474"/>
              <a:ext cx="1249931" cy="24576878"/>
              <a:chOff x="0" y="-38100"/>
              <a:chExt cx="246900" cy="4854692"/>
            </a:xfrm>
          </p:grpSpPr>
          <p:sp>
            <p:nvSpPr>
              <p:cNvPr id="79" name="Google Shape;7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0" name="Google Shape;80;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1" name="Google Shape;81;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82" name="Google Shape;8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3" name="Google Shape;8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84" name="Google Shape;84;p14"/>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85" name="Google Shape;85;p14"/>
          <p:cNvGrpSpPr/>
          <p:nvPr/>
        </p:nvGrpSpPr>
        <p:grpSpPr>
          <a:xfrm>
            <a:off x="7929578" y="-49020"/>
            <a:ext cx="781313" cy="885635"/>
            <a:chOff x="0" y="-130721"/>
            <a:chExt cx="2083500" cy="2361695"/>
          </a:xfrm>
        </p:grpSpPr>
        <p:grpSp>
          <p:nvGrpSpPr>
            <p:cNvPr id="86" name="Google Shape;86;p14"/>
            <p:cNvGrpSpPr/>
            <p:nvPr/>
          </p:nvGrpSpPr>
          <p:grpSpPr>
            <a:xfrm>
              <a:off x="75599" y="-130721"/>
              <a:ext cx="1932614" cy="2361695"/>
              <a:chOff x="0" y="-47625"/>
              <a:chExt cx="704100" cy="860425"/>
            </a:xfrm>
          </p:grpSpPr>
          <p:sp>
            <p:nvSpPr>
              <p:cNvPr id="87" name="Google Shape;8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8" name="Google Shape;88;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9" name="Google Shape;89;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2</a:t>
              </a:r>
              <a:endParaRPr sz="700">
                <a:solidFill>
                  <a:schemeClr val="lt1"/>
                </a:solidFill>
              </a:endParaRPr>
            </a:p>
          </p:txBody>
        </p:sp>
      </p:grpSp>
      <p:sp>
        <p:nvSpPr>
          <p:cNvPr id="90" name="Google Shape;90;p14"/>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91" name="Google Shape;91;p14"/>
          <p:cNvPicPr preferRelativeResize="0"/>
          <p:nvPr/>
        </p:nvPicPr>
        <p:blipFill>
          <a:blip r:embed="rId4">
            <a:alphaModFix/>
          </a:blip>
          <a:stretch>
            <a:fillRect/>
          </a:stretch>
        </p:blipFill>
        <p:spPr>
          <a:xfrm>
            <a:off x="582725" y="1998750"/>
            <a:ext cx="1370775" cy="13707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5"/>
          <p:cNvSpPr txBox="1"/>
          <p:nvPr/>
        </p:nvSpPr>
        <p:spPr>
          <a:xfrm>
            <a:off x="895670" y="1981390"/>
            <a:ext cx="7352700" cy="1154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600"/>
              <a:buFont typeface="Arial"/>
              <a:buNone/>
            </a:pPr>
            <a:r>
              <a:rPr i="1" lang="en" sz="2500">
                <a:solidFill>
                  <a:schemeClr val="dk1"/>
                </a:solidFill>
                <a:latin typeface="Inter"/>
                <a:ea typeface="Inter"/>
                <a:cs typeface="Inter"/>
                <a:sym typeface="Inter"/>
              </a:rPr>
              <a:t>What does the Epic of Gilgamesh suggest about religious beliefs in Mesopotamia, and how does that compare to Ancient Egyptian beliefs?</a:t>
            </a:r>
            <a:endParaRPr i="1" sz="2500">
              <a:solidFill>
                <a:schemeClr val="dk1"/>
              </a:solidFill>
              <a:latin typeface="Inter"/>
              <a:ea typeface="Inter"/>
              <a:cs typeface="Inter"/>
              <a:sym typeface="Inter"/>
            </a:endParaRPr>
          </a:p>
        </p:txBody>
      </p:sp>
      <p:sp>
        <p:nvSpPr>
          <p:cNvPr id="97" name="Google Shape;97;p15"/>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98" name="Google Shape;98;p15"/>
          <p:cNvGrpSpPr/>
          <p:nvPr/>
        </p:nvGrpSpPr>
        <p:grpSpPr>
          <a:xfrm>
            <a:off x="-127008" y="4615004"/>
            <a:ext cx="9398022" cy="468724"/>
            <a:chOff x="204" y="0"/>
            <a:chExt cx="25061391" cy="1249931"/>
          </a:xfrm>
        </p:grpSpPr>
        <p:grpSp>
          <p:nvGrpSpPr>
            <p:cNvPr id="99" name="Google Shape;99;p15"/>
            <p:cNvGrpSpPr/>
            <p:nvPr/>
          </p:nvGrpSpPr>
          <p:grpSpPr>
            <a:xfrm rot="5400000">
              <a:off x="12002369" y="-11663474"/>
              <a:ext cx="1249931" cy="24576878"/>
              <a:chOff x="0" y="-38100"/>
              <a:chExt cx="246900" cy="4854692"/>
            </a:xfrm>
          </p:grpSpPr>
          <p:sp>
            <p:nvSpPr>
              <p:cNvPr id="100" name="Google Shape;100;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1" name="Google Shape;101;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2" name="Google Shape;102;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03" name="Google Shape;103;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4" name="Google Shape;104;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5" name="Google Shape;105;p15"/>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106" name="Google Shape;106;p15"/>
          <p:cNvGrpSpPr/>
          <p:nvPr/>
        </p:nvGrpSpPr>
        <p:grpSpPr>
          <a:xfrm>
            <a:off x="7929578" y="-49020"/>
            <a:ext cx="781313" cy="885635"/>
            <a:chOff x="0" y="-130721"/>
            <a:chExt cx="2083500" cy="2361695"/>
          </a:xfrm>
        </p:grpSpPr>
        <p:grpSp>
          <p:nvGrpSpPr>
            <p:cNvPr id="107" name="Google Shape;107;p15"/>
            <p:cNvGrpSpPr/>
            <p:nvPr/>
          </p:nvGrpSpPr>
          <p:grpSpPr>
            <a:xfrm>
              <a:off x="75599" y="-130721"/>
              <a:ext cx="1932614" cy="2361695"/>
              <a:chOff x="0" y="-47625"/>
              <a:chExt cx="704100" cy="860425"/>
            </a:xfrm>
          </p:grpSpPr>
          <p:sp>
            <p:nvSpPr>
              <p:cNvPr id="108" name="Google Shape;108;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9" name="Google Shape;109;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10" name="Google Shape;110;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11" name="Google Shape;111;p15"/>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grpSp>
        <p:nvGrpSpPr>
          <p:cNvPr id="116" name="Google Shape;116;p16"/>
          <p:cNvGrpSpPr/>
          <p:nvPr/>
        </p:nvGrpSpPr>
        <p:grpSpPr>
          <a:xfrm>
            <a:off x="7929578" y="-49020"/>
            <a:ext cx="781313" cy="885635"/>
            <a:chOff x="0" y="-130721"/>
            <a:chExt cx="2083500" cy="2361695"/>
          </a:xfrm>
        </p:grpSpPr>
        <p:grpSp>
          <p:nvGrpSpPr>
            <p:cNvPr id="117" name="Google Shape;117;p16"/>
            <p:cNvGrpSpPr/>
            <p:nvPr/>
          </p:nvGrpSpPr>
          <p:grpSpPr>
            <a:xfrm>
              <a:off x="75599" y="-130721"/>
              <a:ext cx="1932614" cy="2361695"/>
              <a:chOff x="0" y="-47625"/>
              <a:chExt cx="704100" cy="860425"/>
            </a:xfrm>
          </p:grpSpPr>
          <p:sp>
            <p:nvSpPr>
              <p:cNvPr id="118" name="Google Shape;118;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19" name="Google Shape;119;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0" name="Google Shape;120;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sp>
        <p:nvSpPr>
          <p:cNvPr id="121" name="Google Shape;121;p16"/>
          <p:cNvSpPr/>
          <p:nvPr/>
        </p:nvSpPr>
        <p:spPr>
          <a:xfrm>
            <a:off x="-1503861" y="-131843"/>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22" name="Google Shape;122;p16"/>
          <p:cNvSpPr/>
          <p:nvPr/>
        </p:nvSpPr>
        <p:spPr>
          <a:xfrm>
            <a:off x="7195184" y="400194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23" name="Google Shape;123;p16"/>
          <p:cNvSpPr txBox="1"/>
          <p:nvPr/>
        </p:nvSpPr>
        <p:spPr>
          <a:xfrm>
            <a:off x="197375" y="1201625"/>
            <a:ext cx="5232600" cy="3673800"/>
          </a:xfrm>
          <a:prstGeom prst="rect">
            <a:avLst/>
          </a:prstGeom>
          <a:noFill/>
          <a:ln>
            <a:noFill/>
          </a:ln>
        </p:spPr>
        <p:txBody>
          <a:bodyPr anchorCtr="0" anchor="t" bIns="45725" lIns="45725" spcFirstLastPara="1" rIns="45725" wrap="square" tIns="45725">
            <a:spAutoFit/>
          </a:bodyPr>
          <a:lstStyle/>
          <a:p>
            <a:pPr indent="-228600" lvl="0" marL="457200" rtl="0" algn="l">
              <a:spcBef>
                <a:spcPts val="0"/>
              </a:spcBef>
              <a:spcAft>
                <a:spcPts val="0"/>
              </a:spcAft>
              <a:buClr>
                <a:schemeClr val="dk1"/>
              </a:buClr>
              <a:buSzPts val="1800"/>
              <a:buFont typeface="Inter"/>
              <a:buChar char="●"/>
            </a:pPr>
            <a:r>
              <a:rPr lang="en" sz="1800">
                <a:solidFill>
                  <a:schemeClr val="dk1"/>
                </a:solidFill>
                <a:latin typeface="Inter"/>
                <a:ea typeface="Inter"/>
                <a:cs typeface="Inter"/>
                <a:sym typeface="Inter"/>
              </a:rPr>
              <a:t>The Epic of Gilgamesh is, perhaps, the oldest written story on Earth. </a:t>
            </a:r>
            <a:endParaRPr sz="1800">
              <a:solidFill>
                <a:schemeClr val="dk1"/>
              </a:solidFill>
              <a:latin typeface="Inter"/>
              <a:ea typeface="Inter"/>
              <a:cs typeface="Inter"/>
              <a:sym typeface="Inter"/>
            </a:endParaRPr>
          </a:p>
          <a:p>
            <a:pPr indent="-228600" lvl="0" marL="457200" rtl="0" algn="l">
              <a:spcBef>
                <a:spcPts val="1000"/>
              </a:spcBef>
              <a:spcAft>
                <a:spcPts val="0"/>
              </a:spcAft>
              <a:buClr>
                <a:schemeClr val="dk1"/>
              </a:buClr>
              <a:buSzPts val="1800"/>
              <a:buFont typeface="Inter"/>
              <a:buChar char="●"/>
            </a:pPr>
            <a:r>
              <a:rPr lang="en" sz="1800">
                <a:solidFill>
                  <a:schemeClr val="dk1"/>
                </a:solidFill>
                <a:latin typeface="Inter"/>
                <a:ea typeface="Inter"/>
                <a:cs typeface="Inter"/>
                <a:sym typeface="Inter"/>
              </a:rPr>
              <a:t>It comes to us from Ancient Sumeria </a:t>
            </a:r>
            <a:r>
              <a:rPr i="1" lang="en" sz="1800">
                <a:solidFill>
                  <a:schemeClr val="dk1"/>
                </a:solidFill>
                <a:latin typeface="Inter"/>
                <a:ea typeface="Inter"/>
                <a:cs typeface="Inter"/>
                <a:sym typeface="Inter"/>
              </a:rPr>
              <a:t>(located in southern Mesopotamia; present day Iraq)</a:t>
            </a:r>
            <a:r>
              <a:rPr lang="en" sz="1800">
                <a:solidFill>
                  <a:schemeClr val="dk1"/>
                </a:solidFill>
                <a:latin typeface="Inter"/>
                <a:ea typeface="Inter"/>
                <a:cs typeface="Inter"/>
                <a:sym typeface="Inter"/>
              </a:rPr>
              <a:t>, and was originally written on 12 clay tablets in </a:t>
            </a:r>
            <a:r>
              <a:rPr lang="en" sz="1800">
                <a:solidFill>
                  <a:schemeClr val="dk1"/>
                </a:solidFill>
                <a:latin typeface="Inter"/>
                <a:ea typeface="Inter"/>
                <a:cs typeface="Inter"/>
                <a:sym typeface="Inter"/>
              </a:rPr>
              <a:t>cuneiform</a:t>
            </a:r>
            <a:r>
              <a:rPr lang="en" sz="1800">
                <a:solidFill>
                  <a:schemeClr val="dk1"/>
                </a:solidFill>
                <a:latin typeface="Inter"/>
                <a:ea typeface="Inter"/>
                <a:cs typeface="Inter"/>
                <a:sym typeface="Inter"/>
              </a:rPr>
              <a:t> script somewhere between 2750 and 2500 BCE.</a:t>
            </a:r>
            <a:endParaRPr sz="1800">
              <a:solidFill>
                <a:schemeClr val="dk1"/>
              </a:solidFill>
              <a:latin typeface="Inter"/>
              <a:ea typeface="Inter"/>
              <a:cs typeface="Inter"/>
              <a:sym typeface="Inter"/>
            </a:endParaRPr>
          </a:p>
          <a:p>
            <a:pPr indent="-228600" lvl="0" marL="457200" rtl="0" algn="l">
              <a:spcBef>
                <a:spcPts val="1000"/>
              </a:spcBef>
              <a:spcAft>
                <a:spcPts val="1000"/>
              </a:spcAft>
              <a:buClr>
                <a:schemeClr val="dk1"/>
              </a:buClr>
              <a:buSzPts val="1800"/>
              <a:buFont typeface="Inter"/>
              <a:buChar char="●"/>
            </a:pPr>
            <a:r>
              <a:rPr lang="en" sz="1800">
                <a:solidFill>
                  <a:schemeClr val="dk1"/>
                </a:solidFill>
                <a:latin typeface="Inter"/>
                <a:ea typeface="Inter"/>
                <a:cs typeface="Inter"/>
                <a:sym typeface="Inter"/>
              </a:rPr>
              <a:t>The first half of the story discusses Gilgamesh (who was king of Uruk) and Enkidu, a wild man created by the gods to stop Gilgamesh from oppressing the people of Uruk.</a:t>
            </a:r>
            <a:endParaRPr sz="1800">
              <a:solidFill>
                <a:schemeClr val="dk1"/>
              </a:solidFill>
              <a:latin typeface="Inter"/>
              <a:ea typeface="Inter"/>
              <a:cs typeface="Inter"/>
              <a:sym typeface="Inter"/>
            </a:endParaRPr>
          </a:p>
        </p:txBody>
      </p:sp>
      <p:sp>
        <p:nvSpPr>
          <p:cNvPr id="124" name="Google Shape;124;p16"/>
          <p:cNvSpPr txBox="1"/>
          <p:nvPr/>
        </p:nvSpPr>
        <p:spPr>
          <a:xfrm>
            <a:off x="888300" y="315475"/>
            <a:ext cx="7367400" cy="692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i="1" lang="en" sz="4500">
                <a:solidFill>
                  <a:srgbClr val="231F20"/>
                </a:solidFill>
                <a:latin typeface="Halant"/>
                <a:ea typeface="Halant"/>
                <a:cs typeface="Halant"/>
                <a:sym typeface="Halant"/>
              </a:rPr>
              <a:t>EPIC OF GILGAMESH</a:t>
            </a:r>
            <a:endParaRPr i="1" sz="1000"/>
          </a:p>
        </p:txBody>
      </p:sp>
      <p:sp>
        <p:nvSpPr>
          <p:cNvPr id="125" name="Google Shape;125;p16"/>
          <p:cNvSpPr txBox="1"/>
          <p:nvPr/>
        </p:nvSpPr>
        <p:spPr>
          <a:xfrm>
            <a:off x="5751175" y="4685050"/>
            <a:ext cx="3000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solidFill>
                  <a:srgbClr val="202122"/>
                </a:solidFill>
                <a:highlight>
                  <a:srgbClr val="F8F9FA"/>
                </a:highlight>
                <a:latin typeface="Inter"/>
                <a:ea typeface="Inter"/>
                <a:cs typeface="Inter"/>
                <a:sym typeface="Inter"/>
              </a:rPr>
              <a:t>Source: Ancient Assyrian statue currently in the Louvre, possibly representing Gilgamesh</a:t>
            </a:r>
            <a:r>
              <a:rPr lang="en" sz="900">
                <a:solidFill>
                  <a:srgbClr val="202122"/>
                </a:solidFill>
                <a:highlight>
                  <a:srgbClr val="F8F9FA"/>
                </a:highlight>
                <a:latin typeface="Inter"/>
                <a:ea typeface="Inter"/>
                <a:cs typeface="Inter"/>
                <a:sym typeface="Inter"/>
              </a:rPr>
              <a:t> CC BY 3.0</a:t>
            </a:r>
            <a:endParaRPr sz="1300">
              <a:latin typeface="Inter"/>
              <a:ea typeface="Inter"/>
              <a:cs typeface="Inter"/>
              <a:sym typeface="Inter"/>
            </a:endParaRPr>
          </a:p>
        </p:txBody>
      </p:sp>
      <p:pic>
        <p:nvPicPr>
          <p:cNvPr id="126" name="Google Shape;126;p16"/>
          <p:cNvPicPr preferRelativeResize="0"/>
          <p:nvPr/>
        </p:nvPicPr>
        <p:blipFill>
          <a:blip r:embed="rId4">
            <a:alphaModFix/>
          </a:blip>
          <a:stretch>
            <a:fillRect/>
          </a:stretch>
        </p:blipFill>
        <p:spPr>
          <a:xfrm>
            <a:off x="5968727" y="942975"/>
            <a:ext cx="2286974" cy="37420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grpSp>
        <p:nvGrpSpPr>
          <p:cNvPr id="131" name="Google Shape;131;p17"/>
          <p:cNvGrpSpPr/>
          <p:nvPr/>
        </p:nvGrpSpPr>
        <p:grpSpPr>
          <a:xfrm>
            <a:off x="7929578" y="-49020"/>
            <a:ext cx="781313" cy="885635"/>
            <a:chOff x="0" y="-130721"/>
            <a:chExt cx="2083500" cy="2361695"/>
          </a:xfrm>
        </p:grpSpPr>
        <p:grpSp>
          <p:nvGrpSpPr>
            <p:cNvPr id="132" name="Google Shape;132;p17"/>
            <p:cNvGrpSpPr/>
            <p:nvPr/>
          </p:nvGrpSpPr>
          <p:grpSpPr>
            <a:xfrm>
              <a:off x="75599" y="-130721"/>
              <a:ext cx="1932614" cy="2361695"/>
              <a:chOff x="0" y="-47625"/>
              <a:chExt cx="704100" cy="860425"/>
            </a:xfrm>
          </p:grpSpPr>
          <p:sp>
            <p:nvSpPr>
              <p:cNvPr id="133" name="Google Shape;133;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34" name="Google Shape;134;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35" name="Google Shape;135;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5</a:t>
              </a:r>
              <a:endParaRPr sz="700">
                <a:solidFill>
                  <a:schemeClr val="lt1"/>
                </a:solidFill>
              </a:endParaRPr>
            </a:p>
          </p:txBody>
        </p:sp>
      </p:grpSp>
      <p:sp>
        <p:nvSpPr>
          <p:cNvPr id="136" name="Google Shape;136;p17"/>
          <p:cNvSpPr/>
          <p:nvPr/>
        </p:nvSpPr>
        <p:spPr>
          <a:xfrm>
            <a:off x="-1503861" y="-131843"/>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37" name="Google Shape;137;p17"/>
          <p:cNvSpPr/>
          <p:nvPr/>
        </p:nvSpPr>
        <p:spPr>
          <a:xfrm>
            <a:off x="7195184" y="400194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38" name="Google Shape;138;p17"/>
          <p:cNvSpPr txBox="1"/>
          <p:nvPr/>
        </p:nvSpPr>
        <p:spPr>
          <a:xfrm>
            <a:off x="1052150" y="4473975"/>
            <a:ext cx="6642000" cy="57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solidFill>
                  <a:schemeClr val="dk1"/>
                </a:solidFill>
                <a:highlight>
                  <a:srgbClr val="F8F9FA"/>
                </a:highlight>
                <a:latin typeface="Inter"/>
                <a:ea typeface="Inter"/>
                <a:cs typeface="Inter"/>
                <a:sym typeface="Inter"/>
              </a:rPr>
              <a:t>Source: A locator map of Hammurabi's Babylonia, showing the Babylonian territory upon his ascension in 1792 BC and upon his death in 1750 BC. The river courses and coastline are those of that time period -- in general, they are not the modern rivers or coastlines. This is a Mercator projection, with north in its usual position. CC BY-SA 4.0</a:t>
            </a:r>
            <a:endParaRPr sz="900">
              <a:latin typeface="Inter"/>
              <a:ea typeface="Inter"/>
              <a:cs typeface="Inter"/>
              <a:sym typeface="Inter"/>
            </a:endParaRPr>
          </a:p>
        </p:txBody>
      </p:sp>
      <p:pic>
        <p:nvPicPr>
          <p:cNvPr id="139" name="Google Shape;139;p17"/>
          <p:cNvPicPr preferRelativeResize="0"/>
          <p:nvPr/>
        </p:nvPicPr>
        <p:blipFill>
          <a:blip r:embed="rId4">
            <a:alphaModFix/>
          </a:blip>
          <a:stretch>
            <a:fillRect/>
          </a:stretch>
        </p:blipFill>
        <p:spPr>
          <a:xfrm>
            <a:off x="1858188" y="165550"/>
            <a:ext cx="4873373" cy="4238848"/>
          </a:xfrm>
          <a:prstGeom prst="rect">
            <a:avLst/>
          </a:prstGeom>
          <a:noFill/>
          <a:ln>
            <a:noFill/>
          </a:ln>
        </p:spPr>
      </p:pic>
      <p:sp>
        <p:nvSpPr>
          <p:cNvPr id="140" name="Google Shape;140;p17"/>
          <p:cNvSpPr/>
          <p:nvPr/>
        </p:nvSpPr>
        <p:spPr>
          <a:xfrm>
            <a:off x="4673000" y="3595225"/>
            <a:ext cx="614700" cy="312000"/>
          </a:xfrm>
          <a:prstGeom prst="ellipse">
            <a:avLst/>
          </a:prstGeom>
          <a:noFill/>
          <a:ln cap="flat" cmpd="sng" w="28575">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18"/>
          <p:cNvSpPr/>
          <p:nvPr/>
        </p:nvSpPr>
        <p:spPr>
          <a:xfrm>
            <a:off x="6706655" y="37940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46" name="Google Shape;146;p18"/>
          <p:cNvGrpSpPr/>
          <p:nvPr/>
        </p:nvGrpSpPr>
        <p:grpSpPr>
          <a:xfrm>
            <a:off x="7929578" y="-49020"/>
            <a:ext cx="781313" cy="885635"/>
            <a:chOff x="0" y="-130721"/>
            <a:chExt cx="2083500" cy="2361695"/>
          </a:xfrm>
        </p:grpSpPr>
        <p:grpSp>
          <p:nvGrpSpPr>
            <p:cNvPr id="147" name="Google Shape;147;p18"/>
            <p:cNvGrpSpPr/>
            <p:nvPr/>
          </p:nvGrpSpPr>
          <p:grpSpPr>
            <a:xfrm>
              <a:off x="75599" y="-130721"/>
              <a:ext cx="1932614" cy="2361695"/>
              <a:chOff x="0" y="-47625"/>
              <a:chExt cx="704100" cy="860425"/>
            </a:xfrm>
          </p:grpSpPr>
          <p:sp>
            <p:nvSpPr>
              <p:cNvPr id="148" name="Google Shape;148;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49" name="Google Shape;149;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50" name="Google Shape;150;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6</a:t>
              </a:r>
              <a:endParaRPr sz="700">
                <a:solidFill>
                  <a:schemeClr val="dk1"/>
                </a:solidFill>
              </a:endParaRPr>
            </a:p>
          </p:txBody>
        </p:sp>
      </p:grpSp>
      <p:sp>
        <p:nvSpPr>
          <p:cNvPr id="151" name="Google Shape;151;p18"/>
          <p:cNvSpPr/>
          <p:nvPr/>
        </p:nvSpPr>
        <p:spPr>
          <a:xfrm>
            <a:off x="-1630103" y="-49021"/>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52" name="Google Shape;152;p18"/>
          <p:cNvGrpSpPr/>
          <p:nvPr/>
        </p:nvGrpSpPr>
        <p:grpSpPr>
          <a:xfrm>
            <a:off x="-127008" y="4615004"/>
            <a:ext cx="9398022" cy="468724"/>
            <a:chOff x="204" y="0"/>
            <a:chExt cx="25061391" cy="1249931"/>
          </a:xfrm>
        </p:grpSpPr>
        <p:grpSp>
          <p:nvGrpSpPr>
            <p:cNvPr id="153" name="Google Shape;153;p18"/>
            <p:cNvGrpSpPr/>
            <p:nvPr/>
          </p:nvGrpSpPr>
          <p:grpSpPr>
            <a:xfrm rot="5400000">
              <a:off x="12002369" y="-11663474"/>
              <a:ext cx="1249931" cy="24576878"/>
              <a:chOff x="0" y="-38100"/>
              <a:chExt cx="246900" cy="4854692"/>
            </a:xfrm>
          </p:grpSpPr>
          <p:sp>
            <p:nvSpPr>
              <p:cNvPr id="154" name="Google Shape;154;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55" name="Google Shape;155;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56" name="Google Shape;156;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a:solidFill>
                    <a:srgbClr val="231F20"/>
                  </a:solidFill>
                  <a:latin typeface="Halant"/>
                  <a:ea typeface="Halant"/>
                  <a:cs typeface="Halant"/>
                  <a:sym typeface="Halant"/>
                </a:rPr>
                <a:t>5</a:t>
              </a:r>
              <a:endParaRPr sz="700"/>
            </a:p>
          </p:txBody>
        </p:sp>
        <p:cxnSp>
          <p:nvCxnSpPr>
            <p:cNvPr id="157" name="Google Shape;157;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58" name="Google Shape;158;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59" name="Google Shape;159;p18"/>
          <p:cNvSpPr txBox="1"/>
          <p:nvPr/>
        </p:nvSpPr>
        <p:spPr>
          <a:xfrm>
            <a:off x="1029125" y="377550"/>
            <a:ext cx="7367400" cy="585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DOCUMENT CLOSE-READ</a:t>
            </a:r>
            <a:endParaRPr sz="300"/>
          </a:p>
        </p:txBody>
      </p:sp>
      <p:sp>
        <p:nvSpPr>
          <p:cNvPr id="160" name="Google Shape;160;p18"/>
          <p:cNvSpPr txBox="1"/>
          <p:nvPr/>
        </p:nvSpPr>
        <p:spPr>
          <a:xfrm>
            <a:off x="3937188" y="1392350"/>
            <a:ext cx="4698900" cy="1824000"/>
          </a:xfrm>
          <a:prstGeom prst="rect">
            <a:avLst/>
          </a:prstGeom>
          <a:noFill/>
          <a:ln>
            <a:noFill/>
          </a:ln>
        </p:spPr>
        <p:txBody>
          <a:bodyPr anchorCtr="0" anchor="t" bIns="45725" lIns="45725" spcFirstLastPara="1" rIns="45725" wrap="square" tIns="45725">
            <a:spAutoFit/>
          </a:bodyPr>
          <a:lstStyle/>
          <a:p>
            <a:pPr indent="0" lvl="0" marL="0" rtl="0" algn="l">
              <a:spcBef>
                <a:spcPts val="0"/>
              </a:spcBef>
              <a:spcAft>
                <a:spcPts val="0"/>
              </a:spcAft>
              <a:buNone/>
            </a:pPr>
            <a:r>
              <a:rPr b="1" lang="en" sz="2000">
                <a:solidFill>
                  <a:schemeClr val="dk1"/>
                </a:solidFill>
                <a:latin typeface="Inter"/>
                <a:ea typeface="Inter"/>
                <a:cs typeface="Inter"/>
                <a:sym typeface="Inter"/>
              </a:rPr>
              <a:t>Directions:</a:t>
            </a:r>
            <a:endParaRPr b="1" sz="2000">
              <a:solidFill>
                <a:schemeClr val="dk1"/>
              </a:solidFill>
              <a:latin typeface="Inter"/>
              <a:ea typeface="Inter"/>
              <a:cs typeface="Inter"/>
              <a:sym typeface="Inter"/>
            </a:endParaRPr>
          </a:p>
          <a:p>
            <a:pPr indent="-241300" lvl="0" marL="228600" rtl="0" algn="l">
              <a:spcBef>
                <a:spcPts val="500"/>
              </a:spcBef>
              <a:spcAft>
                <a:spcPts val="0"/>
              </a:spcAft>
              <a:buClr>
                <a:schemeClr val="dk1"/>
              </a:buClr>
              <a:buSzPts val="2000"/>
              <a:buFont typeface="Inter"/>
              <a:buChar char="●"/>
            </a:pPr>
            <a:r>
              <a:rPr lang="en" sz="2000">
                <a:solidFill>
                  <a:schemeClr val="dk1"/>
                </a:solidFill>
                <a:latin typeface="Inter"/>
                <a:ea typeface="Inter"/>
                <a:cs typeface="Inter"/>
                <a:sym typeface="Inter"/>
              </a:rPr>
              <a:t>Read </a:t>
            </a:r>
            <a:r>
              <a:rPr lang="en" sz="2000">
                <a:solidFill>
                  <a:schemeClr val="dk1"/>
                </a:solidFill>
                <a:latin typeface="Inter"/>
                <a:ea typeface="Inter"/>
                <a:cs typeface="Inter"/>
                <a:sym typeface="Inter"/>
              </a:rPr>
              <a:t>the</a:t>
            </a:r>
            <a:r>
              <a:rPr lang="en" sz="2000">
                <a:solidFill>
                  <a:schemeClr val="dk1"/>
                </a:solidFill>
                <a:latin typeface="Inter"/>
                <a:ea typeface="Inter"/>
                <a:cs typeface="Inter"/>
                <a:sym typeface="Inter"/>
              </a:rPr>
              <a:t> two excerpts from the Epic of Gilgamesh</a:t>
            </a:r>
            <a:endParaRPr i="1" sz="2000">
              <a:solidFill>
                <a:schemeClr val="dk1"/>
              </a:solidFill>
              <a:latin typeface="Inter"/>
              <a:ea typeface="Inter"/>
              <a:cs typeface="Inter"/>
              <a:sym typeface="Inter"/>
            </a:endParaRPr>
          </a:p>
          <a:p>
            <a:pPr indent="0" lvl="0" marL="457200" rtl="0" algn="l">
              <a:spcBef>
                <a:spcPts val="500"/>
              </a:spcBef>
              <a:spcAft>
                <a:spcPts val="0"/>
              </a:spcAft>
              <a:buNone/>
            </a:pPr>
            <a:r>
              <a:t/>
            </a:r>
            <a:endParaRPr sz="2000">
              <a:solidFill>
                <a:schemeClr val="dk1"/>
              </a:solidFill>
              <a:latin typeface="Inter"/>
              <a:ea typeface="Inter"/>
              <a:cs typeface="Inter"/>
              <a:sym typeface="Inter"/>
            </a:endParaRPr>
          </a:p>
          <a:p>
            <a:pPr indent="-241300" lvl="0" marL="228600" rtl="0" algn="l">
              <a:spcBef>
                <a:spcPts val="500"/>
              </a:spcBef>
              <a:spcAft>
                <a:spcPts val="0"/>
              </a:spcAft>
              <a:buClr>
                <a:schemeClr val="dk1"/>
              </a:buClr>
              <a:buSzPts val="2000"/>
              <a:buFont typeface="Inter"/>
              <a:buChar char="●"/>
            </a:pPr>
            <a:r>
              <a:rPr lang="en" sz="2000">
                <a:solidFill>
                  <a:schemeClr val="dk1"/>
                </a:solidFill>
                <a:latin typeface="Inter"/>
                <a:ea typeface="Inter"/>
                <a:cs typeface="Inter"/>
                <a:sym typeface="Inter"/>
              </a:rPr>
              <a:t>Complete the first row.</a:t>
            </a:r>
            <a:endParaRPr sz="2000">
              <a:solidFill>
                <a:schemeClr val="dk1"/>
              </a:solidFill>
              <a:latin typeface="Inter"/>
              <a:ea typeface="Inter"/>
              <a:cs typeface="Inter"/>
              <a:sym typeface="Inter"/>
            </a:endParaRPr>
          </a:p>
        </p:txBody>
      </p:sp>
      <p:pic>
        <p:nvPicPr>
          <p:cNvPr id="161" name="Google Shape;161;p18" title="DC 9th_ U3L8 Teacher Exemplar + Student Worksheet.png"/>
          <p:cNvPicPr preferRelativeResize="0"/>
          <p:nvPr/>
        </p:nvPicPr>
        <p:blipFill>
          <a:blip r:embed="rId4">
            <a:alphaModFix/>
          </a:blip>
          <a:stretch>
            <a:fillRect/>
          </a:stretch>
        </p:blipFill>
        <p:spPr>
          <a:xfrm>
            <a:off x="386875" y="1184750"/>
            <a:ext cx="2478951" cy="3208049"/>
          </a:xfrm>
          <a:prstGeom prst="rect">
            <a:avLst/>
          </a:prstGeom>
          <a:noFill/>
          <a:ln cap="flat" cmpd="sng" w="19050">
            <a:solidFill>
              <a:schemeClr val="dk1"/>
            </a:solidFill>
            <a:prstDash val="solid"/>
            <a:round/>
            <a:headEnd len="sm" w="sm" type="none"/>
            <a:tailEnd len="sm" w="sm" type="none"/>
          </a:ln>
        </p:spPr>
      </p:pic>
      <p:pic>
        <p:nvPicPr>
          <p:cNvPr id="162" name="Google Shape;162;p18" title="DC 9th_ U3L8 Teacher Exemplar + Student Worksheet (1).png"/>
          <p:cNvPicPr preferRelativeResize="0"/>
          <p:nvPr/>
        </p:nvPicPr>
        <p:blipFill>
          <a:blip r:embed="rId5">
            <a:alphaModFix/>
          </a:blip>
          <a:stretch>
            <a:fillRect/>
          </a:stretch>
        </p:blipFill>
        <p:spPr>
          <a:xfrm>
            <a:off x="1592504" y="1897298"/>
            <a:ext cx="2100025" cy="2717700"/>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9"/>
          <p:cNvSpPr/>
          <p:nvPr/>
        </p:nvSpPr>
        <p:spPr>
          <a:xfrm>
            <a:off x="6706655" y="37940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68" name="Google Shape;168;p19"/>
          <p:cNvGrpSpPr/>
          <p:nvPr/>
        </p:nvGrpSpPr>
        <p:grpSpPr>
          <a:xfrm>
            <a:off x="7929578" y="-49020"/>
            <a:ext cx="781313" cy="885635"/>
            <a:chOff x="0" y="-130721"/>
            <a:chExt cx="2083500" cy="2361695"/>
          </a:xfrm>
        </p:grpSpPr>
        <p:grpSp>
          <p:nvGrpSpPr>
            <p:cNvPr id="169" name="Google Shape;169;p19"/>
            <p:cNvGrpSpPr/>
            <p:nvPr/>
          </p:nvGrpSpPr>
          <p:grpSpPr>
            <a:xfrm>
              <a:off x="75599" y="-130721"/>
              <a:ext cx="1932614" cy="2361695"/>
              <a:chOff x="0" y="-47625"/>
              <a:chExt cx="704100" cy="860425"/>
            </a:xfrm>
          </p:grpSpPr>
          <p:sp>
            <p:nvSpPr>
              <p:cNvPr id="170" name="Google Shape;170;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71" name="Google Shape;171;p1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2" name="Google Shape;172;p1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7</a:t>
              </a:r>
              <a:endParaRPr sz="700">
                <a:solidFill>
                  <a:schemeClr val="dk1"/>
                </a:solidFill>
              </a:endParaRPr>
            </a:p>
          </p:txBody>
        </p:sp>
      </p:grpSp>
      <p:sp>
        <p:nvSpPr>
          <p:cNvPr id="173" name="Google Shape;173;p19"/>
          <p:cNvSpPr/>
          <p:nvPr/>
        </p:nvSpPr>
        <p:spPr>
          <a:xfrm>
            <a:off x="-1630103" y="-49021"/>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74" name="Google Shape;174;p19"/>
          <p:cNvGrpSpPr/>
          <p:nvPr/>
        </p:nvGrpSpPr>
        <p:grpSpPr>
          <a:xfrm>
            <a:off x="-127008" y="4615004"/>
            <a:ext cx="9398022" cy="468724"/>
            <a:chOff x="204" y="0"/>
            <a:chExt cx="25061391" cy="1249931"/>
          </a:xfrm>
        </p:grpSpPr>
        <p:grpSp>
          <p:nvGrpSpPr>
            <p:cNvPr id="175" name="Google Shape;175;p19"/>
            <p:cNvGrpSpPr/>
            <p:nvPr/>
          </p:nvGrpSpPr>
          <p:grpSpPr>
            <a:xfrm rot="5400000">
              <a:off x="12002369" y="-11663474"/>
              <a:ext cx="1249931" cy="24576878"/>
              <a:chOff x="0" y="-38100"/>
              <a:chExt cx="246900" cy="4854692"/>
            </a:xfrm>
          </p:grpSpPr>
          <p:sp>
            <p:nvSpPr>
              <p:cNvPr id="176" name="Google Shape;176;p1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77" name="Google Shape;177;p1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8" name="Google Shape;178;p1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a:solidFill>
                    <a:srgbClr val="231F20"/>
                  </a:solidFill>
                  <a:latin typeface="Halant"/>
                  <a:ea typeface="Halant"/>
                  <a:cs typeface="Halant"/>
                  <a:sym typeface="Halant"/>
                </a:rPr>
                <a:t>5</a:t>
              </a:r>
              <a:endParaRPr sz="700"/>
            </a:p>
          </p:txBody>
        </p:sp>
        <p:cxnSp>
          <p:nvCxnSpPr>
            <p:cNvPr id="179" name="Google Shape;179;p1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0" name="Google Shape;180;p1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81" name="Google Shape;181;p19"/>
          <p:cNvSpPr txBox="1"/>
          <p:nvPr/>
        </p:nvSpPr>
        <p:spPr>
          <a:xfrm>
            <a:off x="1029125" y="377550"/>
            <a:ext cx="7367400" cy="585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ANNOTATION ACTIVITY</a:t>
            </a:r>
            <a:endParaRPr sz="300"/>
          </a:p>
        </p:txBody>
      </p:sp>
      <p:sp>
        <p:nvSpPr>
          <p:cNvPr id="182" name="Google Shape;182;p19"/>
          <p:cNvSpPr txBox="1"/>
          <p:nvPr/>
        </p:nvSpPr>
        <p:spPr>
          <a:xfrm>
            <a:off x="3870988" y="1401800"/>
            <a:ext cx="4698900" cy="2927100"/>
          </a:xfrm>
          <a:prstGeom prst="rect">
            <a:avLst/>
          </a:prstGeom>
          <a:noFill/>
          <a:ln>
            <a:noFill/>
          </a:ln>
        </p:spPr>
        <p:txBody>
          <a:bodyPr anchorCtr="0" anchor="t" bIns="45725" lIns="45725" spcFirstLastPara="1" rIns="45725" wrap="square" tIns="45725">
            <a:spAutoFit/>
          </a:bodyPr>
          <a:lstStyle/>
          <a:p>
            <a:pPr indent="0" lvl="0" marL="0" rtl="0" algn="l">
              <a:spcBef>
                <a:spcPts val="0"/>
              </a:spcBef>
              <a:spcAft>
                <a:spcPts val="0"/>
              </a:spcAft>
              <a:buNone/>
            </a:pPr>
            <a:r>
              <a:rPr b="1" lang="en" sz="2000">
                <a:solidFill>
                  <a:schemeClr val="dk1"/>
                </a:solidFill>
                <a:latin typeface="Inter"/>
                <a:ea typeface="Inter"/>
                <a:cs typeface="Inter"/>
                <a:sym typeface="Inter"/>
              </a:rPr>
              <a:t>Directions:</a:t>
            </a:r>
            <a:endParaRPr b="1" sz="2000">
              <a:solidFill>
                <a:schemeClr val="dk1"/>
              </a:solidFill>
              <a:latin typeface="Inter"/>
              <a:ea typeface="Inter"/>
              <a:cs typeface="Inter"/>
              <a:sym typeface="Inter"/>
            </a:endParaRPr>
          </a:p>
          <a:p>
            <a:pPr indent="-241300" lvl="0" marL="228600" rtl="0" algn="l">
              <a:spcBef>
                <a:spcPts val="500"/>
              </a:spcBef>
              <a:spcAft>
                <a:spcPts val="0"/>
              </a:spcAft>
              <a:buClr>
                <a:schemeClr val="dk1"/>
              </a:buClr>
              <a:buSzPts val="2000"/>
              <a:buFont typeface="Inter"/>
              <a:buChar char="●"/>
            </a:pPr>
            <a:r>
              <a:rPr lang="en" sz="2000">
                <a:solidFill>
                  <a:schemeClr val="dk1"/>
                </a:solidFill>
                <a:latin typeface="Inter"/>
                <a:ea typeface="Inter"/>
                <a:cs typeface="Inter"/>
                <a:sym typeface="Inter"/>
              </a:rPr>
              <a:t>Read the two excerpts carefully. </a:t>
            </a:r>
            <a:endParaRPr sz="2000">
              <a:solidFill>
                <a:schemeClr val="dk1"/>
              </a:solidFill>
              <a:latin typeface="Inter"/>
              <a:ea typeface="Inter"/>
              <a:cs typeface="Inter"/>
              <a:sym typeface="Inter"/>
            </a:endParaRPr>
          </a:p>
          <a:p>
            <a:pPr indent="-241300" lvl="0" marL="228600" rtl="0" algn="l">
              <a:spcBef>
                <a:spcPts val="0"/>
              </a:spcBef>
              <a:spcAft>
                <a:spcPts val="0"/>
              </a:spcAft>
              <a:buClr>
                <a:schemeClr val="dk1"/>
              </a:buClr>
              <a:buSzPts val="2000"/>
              <a:buFont typeface="Inter"/>
              <a:buChar char="●"/>
            </a:pPr>
            <a:r>
              <a:rPr lang="en" sz="2000">
                <a:solidFill>
                  <a:schemeClr val="dk1"/>
                </a:solidFill>
                <a:latin typeface="Inter"/>
                <a:ea typeface="Inter"/>
                <a:cs typeface="Inter"/>
                <a:sym typeface="Inter"/>
              </a:rPr>
              <a:t>As you read, </a:t>
            </a:r>
            <a:r>
              <a:rPr lang="en" sz="2000" u="sng">
                <a:solidFill>
                  <a:schemeClr val="dk1"/>
                </a:solidFill>
                <a:latin typeface="Inter"/>
                <a:ea typeface="Inter"/>
                <a:cs typeface="Inter"/>
                <a:sym typeface="Inter"/>
              </a:rPr>
              <a:t>underline </a:t>
            </a:r>
            <a:r>
              <a:rPr lang="en" sz="2000">
                <a:solidFill>
                  <a:schemeClr val="dk1"/>
                </a:solidFill>
                <a:latin typeface="Inter"/>
                <a:ea typeface="Inter"/>
                <a:cs typeface="Inter"/>
                <a:sym typeface="Inter"/>
              </a:rPr>
              <a:t>or </a:t>
            </a:r>
            <a:r>
              <a:rPr lang="en" sz="2000">
                <a:solidFill>
                  <a:schemeClr val="dk1"/>
                </a:solidFill>
                <a:highlight>
                  <a:srgbClr val="FFFF00"/>
                </a:highlight>
                <a:latin typeface="Inter"/>
                <a:ea typeface="Inter"/>
                <a:cs typeface="Inter"/>
                <a:sym typeface="Inter"/>
              </a:rPr>
              <a:t>highlight</a:t>
            </a:r>
            <a:r>
              <a:rPr lang="en" sz="2000">
                <a:solidFill>
                  <a:schemeClr val="dk1"/>
                </a:solidFill>
                <a:latin typeface="Inter"/>
                <a:ea typeface="Inter"/>
                <a:cs typeface="Inter"/>
                <a:sym typeface="Inter"/>
              </a:rPr>
              <a:t> words or phrases that reflect ancient Egyptian religious beliefs:</a:t>
            </a:r>
            <a:endParaRPr sz="2000">
              <a:solidFill>
                <a:schemeClr val="dk1"/>
              </a:solidFill>
              <a:latin typeface="Inter"/>
              <a:ea typeface="Inter"/>
              <a:cs typeface="Inter"/>
              <a:sym typeface="Inter"/>
            </a:endParaRPr>
          </a:p>
          <a:p>
            <a:pPr indent="-241300" lvl="1" marL="685800" rtl="0" algn="l">
              <a:spcBef>
                <a:spcPts val="0"/>
              </a:spcBef>
              <a:spcAft>
                <a:spcPts val="0"/>
              </a:spcAft>
              <a:buClr>
                <a:schemeClr val="dk1"/>
              </a:buClr>
              <a:buSzPts val="2000"/>
              <a:buFont typeface="Inter"/>
              <a:buChar char="○"/>
            </a:pPr>
            <a:r>
              <a:rPr lang="en" sz="2000">
                <a:solidFill>
                  <a:schemeClr val="dk1"/>
                </a:solidFill>
                <a:latin typeface="Inter"/>
                <a:ea typeface="Inter"/>
                <a:cs typeface="Inter"/>
                <a:sym typeface="Inter"/>
              </a:rPr>
              <a:t>Ideas about the afterlife</a:t>
            </a:r>
            <a:endParaRPr sz="2000">
              <a:solidFill>
                <a:schemeClr val="dk1"/>
              </a:solidFill>
              <a:latin typeface="Inter"/>
              <a:ea typeface="Inter"/>
              <a:cs typeface="Inter"/>
              <a:sym typeface="Inter"/>
            </a:endParaRPr>
          </a:p>
          <a:p>
            <a:pPr indent="-241300" lvl="1" marL="685800" rtl="0" algn="l">
              <a:spcBef>
                <a:spcPts val="0"/>
              </a:spcBef>
              <a:spcAft>
                <a:spcPts val="0"/>
              </a:spcAft>
              <a:buClr>
                <a:schemeClr val="dk1"/>
              </a:buClr>
              <a:buSzPts val="2000"/>
              <a:buFont typeface="Inter"/>
              <a:buChar char="○"/>
            </a:pPr>
            <a:r>
              <a:rPr lang="en" sz="2000">
                <a:solidFill>
                  <a:schemeClr val="dk1"/>
                </a:solidFill>
                <a:latin typeface="Inter"/>
                <a:ea typeface="Inter"/>
                <a:cs typeface="Inter"/>
                <a:sym typeface="Inter"/>
              </a:rPr>
              <a:t>The roles of gods</a:t>
            </a:r>
            <a:endParaRPr sz="2000">
              <a:solidFill>
                <a:schemeClr val="dk1"/>
              </a:solidFill>
              <a:latin typeface="Inter"/>
              <a:ea typeface="Inter"/>
              <a:cs typeface="Inter"/>
              <a:sym typeface="Inter"/>
            </a:endParaRPr>
          </a:p>
          <a:p>
            <a:pPr indent="-241300" lvl="1" marL="685800" rtl="0" algn="l">
              <a:spcBef>
                <a:spcPts val="0"/>
              </a:spcBef>
              <a:spcAft>
                <a:spcPts val="0"/>
              </a:spcAft>
              <a:buClr>
                <a:schemeClr val="dk1"/>
              </a:buClr>
              <a:buSzPts val="2000"/>
              <a:buFont typeface="Inter"/>
              <a:buChar char="○"/>
            </a:pPr>
            <a:r>
              <a:rPr lang="en" sz="2000">
                <a:solidFill>
                  <a:schemeClr val="dk1"/>
                </a:solidFill>
                <a:latin typeface="Inter"/>
                <a:ea typeface="Inter"/>
                <a:cs typeface="Inter"/>
                <a:sym typeface="Inter"/>
              </a:rPr>
              <a:t>The relationship between the gods and humans</a:t>
            </a:r>
            <a:endParaRPr sz="2000">
              <a:solidFill>
                <a:schemeClr val="dk1"/>
              </a:solidFill>
              <a:latin typeface="Inter"/>
              <a:ea typeface="Inter"/>
              <a:cs typeface="Inter"/>
              <a:sym typeface="Inter"/>
            </a:endParaRPr>
          </a:p>
        </p:txBody>
      </p:sp>
      <p:pic>
        <p:nvPicPr>
          <p:cNvPr id="183" name="Google Shape;183;p19" title="DC 9th_ U3L8 Teacher Exemplar + Student Worksheet (2).png"/>
          <p:cNvPicPr preferRelativeResize="0"/>
          <p:nvPr/>
        </p:nvPicPr>
        <p:blipFill>
          <a:blip r:embed="rId4">
            <a:alphaModFix/>
          </a:blip>
          <a:stretch>
            <a:fillRect/>
          </a:stretch>
        </p:blipFill>
        <p:spPr>
          <a:xfrm>
            <a:off x="666583" y="1046908"/>
            <a:ext cx="2691949" cy="3483726"/>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0"/>
          <p:cNvSpPr txBox="1"/>
          <p:nvPr/>
        </p:nvSpPr>
        <p:spPr>
          <a:xfrm>
            <a:off x="514350" y="239575"/>
            <a:ext cx="8115300" cy="1293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chemeClr val="dk1"/>
                </a:solidFill>
                <a:latin typeface="Halant"/>
                <a:ea typeface="Halant"/>
                <a:cs typeface="Halant"/>
                <a:sym typeface="Halant"/>
              </a:rPr>
              <a:t>COMPARISON GRAPHIC ORGANIZER</a:t>
            </a:r>
            <a:endParaRPr sz="700">
              <a:solidFill>
                <a:schemeClr val="dk1"/>
              </a:solidFill>
            </a:endParaRPr>
          </a:p>
        </p:txBody>
      </p:sp>
      <p:grpSp>
        <p:nvGrpSpPr>
          <p:cNvPr id="189" name="Google Shape;189;p20"/>
          <p:cNvGrpSpPr/>
          <p:nvPr/>
        </p:nvGrpSpPr>
        <p:grpSpPr>
          <a:xfrm>
            <a:off x="7892365" y="5"/>
            <a:ext cx="781313" cy="885635"/>
            <a:chOff x="0" y="-130721"/>
            <a:chExt cx="2083500" cy="2361695"/>
          </a:xfrm>
        </p:grpSpPr>
        <p:grpSp>
          <p:nvGrpSpPr>
            <p:cNvPr id="190" name="Google Shape;190;p20"/>
            <p:cNvGrpSpPr/>
            <p:nvPr/>
          </p:nvGrpSpPr>
          <p:grpSpPr>
            <a:xfrm>
              <a:off x="75599" y="-130721"/>
              <a:ext cx="1932614" cy="2361695"/>
              <a:chOff x="0" y="-47625"/>
              <a:chExt cx="704100" cy="860425"/>
            </a:xfrm>
          </p:grpSpPr>
          <p:sp>
            <p:nvSpPr>
              <p:cNvPr id="191" name="Google Shape;191;p2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2" name="Google Shape;192;p20"/>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3" name="Google Shape;193;p2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8</a:t>
              </a:r>
              <a:endParaRPr b="1" sz="2800">
                <a:solidFill>
                  <a:srgbClr val="FFFFFF"/>
                </a:solidFill>
                <a:latin typeface="Halant"/>
                <a:ea typeface="Halant"/>
                <a:cs typeface="Halant"/>
                <a:sym typeface="Halant"/>
              </a:endParaRPr>
            </a:p>
          </p:txBody>
        </p:sp>
      </p:grpSp>
      <p:sp>
        <p:nvSpPr>
          <p:cNvPr id="194" name="Google Shape;194;p20"/>
          <p:cNvSpPr/>
          <p:nvPr/>
        </p:nvSpPr>
        <p:spPr>
          <a:xfrm>
            <a:off x="4848773" y="43940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95" name="Google Shape;195;p20"/>
          <p:cNvSpPr/>
          <p:nvPr/>
        </p:nvSpPr>
        <p:spPr>
          <a:xfrm>
            <a:off x="92712" y="-80073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96" name="Google Shape;196;p20"/>
          <p:cNvGrpSpPr/>
          <p:nvPr/>
        </p:nvGrpSpPr>
        <p:grpSpPr>
          <a:xfrm>
            <a:off x="92701" y="-72333"/>
            <a:ext cx="468740" cy="5216002"/>
            <a:chOff x="0" y="-38100"/>
            <a:chExt cx="246900" cy="2747433"/>
          </a:xfrm>
        </p:grpSpPr>
        <p:sp>
          <p:nvSpPr>
            <p:cNvPr id="197" name="Google Shape;197;p20"/>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198" name="Google Shape;198;p20"/>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9" name="Google Shape;199;p20"/>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200" name="Google Shape;200;p20"/>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201" name="Google Shape;201;p20"/>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202" name="Google Shape;202;p20"/>
          <p:cNvSpPr txBox="1"/>
          <p:nvPr/>
        </p:nvSpPr>
        <p:spPr>
          <a:xfrm>
            <a:off x="846100" y="2039014"/>
            <a:ext cx="4432800" cy="2047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900">
                <a:solidFill>
                  <a:srgbClr val="231F20"/>
                </a:solidFill>
                <a:latin typeface="Inter"/>
                <a:ea typeface="Inter"/>
                <a:cs typeface="Inter"/>
                <a:sym typeface="Inter"/>
              </a:rPr>
              <a:t>Using the information you’ve learned and in the previous topic:</a:t>
            </a:r>
            <a:endParaRPr sz="1900">
              <a:solidFill>
                <a:srgbClr val="231F20"/>
              </a:solidFill>
              <a:latin typeface="Inter"/>
              <a:ea typeface="Inter"/>
              <a:cs typeface="Inter"/>
              <a:sym typeface="Inter"/>
            </a:endParaRPr>
          </a:p>
          <a:p>
            <a:pPr indent="-349250" lvl="0" marL="457200" marR="0" rtl="0" algn="l">
              <a:lnSpc>
                <a:spcPct val="100000"/>
              </a:lnSpc>
              <a:spcBef>
                <a:spcPts val="0"/>
              </a:spcBef>
              <a:spcAft>
                <a:spcPts val="0"/>
              </a:spcAft>
              <a:buClr>
                <a:srgbClr val="231F20"/>
              </a:buClr>
              <a:buSzPts val="1900"/>
              <a:buFont typeface="Inter"/>
              <a:buChar char="●"/>
            </a:pPr>
            <a:r>
              <a:rPr lang="en" sz="1900">
                <a:solidFill>
                  <a:srgbClr val="231F20"/>
                </a:solidFill>
                <a:latin typeface="Inter"/>
                <a:ea typeface="Inter"/>
                <a:cs typeface="Inter"/>
                <a:sym typeface="Inter"/>
              </a:rPr>
              <a:t>In what ways are the religious beliefs of Mesopotamia and Ancient Egypt similar?</a:t>
            </a:r>
            <a:endParaRPr sz="19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t/>
            </a:r>
            <a:endParaRPr sz="1900">
              <a:solidFill>
                <a:srgbClr val="231F20"/>
              </a:solidFill>
              <a:latin typeface="Inter"/>
              <a:ea typeface="Inter"/>
              <a:cs typeface="Inter"/>
              <a:sym typeface="Inter"/>
            </a:endParaRPr>
          </a:p>
          <a:p>
            <a:pPr indent="-349250" lvl="0" marL="457200" marR="0" rtl="0" algn="l">
              <a:lnSpc>
                <a:spcPct val="100000"/>
              </a:lnSpc>
              <a:spcBef>
                <a:spcPts val="0"/>
              </a:spcBef>
              <a:spcAft>
                <a:spcPts val="0"/>
              </a:spcAft>
              <a:buClr>
                <a:srgbClr val="231F20"/>
              </a:buClr>
              <a:buSzPts val="1900"/>
              <a:buFont typeface="Inter"/>
              <a:buChar char="●"/>
            </a:pPr>
            <a:r>
              <a:rPr lang="en" sz="1900">
                <a:solidFill>
                  <a:srgbClr val="231F20"/>
                </a:solidFill>
                <a:latin typeface="Inter"/>
                <a:ea typeface="Inter"/>
                <a:cs typeface="Inter"/>
                <a:sym typeface="Inter"/>
              </a:rPr>
              <a:t>How are they different?</a:t>
            </a:r>
            <a:endParaRPr sz="1900">
              <a:solidFill>
                <a:srgbClr val="231F20"/>
              </a:solidFill>
              <a:latin typeface="Inter"/>
              <a:ea typeface="Inter"/>
              <a:cs typeface="Inter"/>
              <a:sym typeface="Inter"/>
            </a:endParaRPr>
          </a:p>
        </p:txBody>
      </p:sp>
      <p:pic>
        <p:nvPicPr>
          <p:cNvPr id="203" name="Google Shape;203;p20" title="DC 9th_ U3L8 Teacher Exemplar + Student Worksheet (3).png"/>
          <p:cNvPicPr preferRelativeResize="0"/>
          <p:nvPr/>
        </p:nvPicPr>
        <p:blipFill>
          <a:blip r:embed="rId4">
            <a:alphaModFix/>
          </a:blip>
          <a:stretch>
            <a:fillRect/>
          </a:stretch>
        </p:blipFill>
        <p:spPr>
          <a:xfrm>
            <a:off x="5708375" y="1532575"/>
            <a:ext cx="2658979" cy="3441000"/>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